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sldIdLst>
    <p:sldId id="256" r:id="rId2"/>
    <p:sldId id="259" r:id="rId3"/>
    <p:sldId id="258" r:id="rId4"/>
    <p:sldId id="257"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6233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3905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88765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2684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6864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5577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47150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01422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405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5961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755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331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6/8/2022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513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51991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833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52858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6/8/2022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872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6/8/2022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37146279"/>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5" r:id="rId12"/>
    <p:sldLayoutId id="2147483750" r:id="rId13"/>
    <p:sldLayoutId id="2147483751" r:id="rId14"/>
    <p:sldLayoutId id="2147483752" r:id="rId15"/>
    <p:sldLayoutId id="2147483753" r:id="rId16"/>
    <p:sldLayoutId id="2147483754" r:id="rId17"/>
  </p:sldLayoutIdLst>
  <p:hf sldNum="0" hdr="0" ftr="0" dt="0"/>
  <p:txStyles>
    <p:titleStyle>
      <a:lvl1pPr algn="ctr" defTabSz="457200" rtl="0" eaLnBrk="1" latinLnBrk="0" hangingPunct="1">
        <a:lnSpc>
          <a:spcPct val="9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wpunj.edu/cohss/departments/english/rhetoric/for-faculty.htm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wpunj.edu/cohss/departments/english/rhetoric/1500_readings" TargetMode="External"/><Relationship Id="rId2" Type="http://schemas.openxmlformats.org/officeDocument/2006/relationships/hyperlink" Target="https://www.wpunj.edu/cohss/departments/english/rhetoric/readings-for-english-1100/"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nam11.safelinks.protection.outlook.com/?url=https%3A%2F%2Fyoutu.be%2FkzW9B27aCtQ&amp;data=05%7C01%7CODONNELLA2%40wpunj.edu%7Cad9ab93a4fca41e85c8d08da4321ac25%7C74540637643546cc87a46d38efb78538%7C0%7C0%7C637896109145182088%7CUnknown%7CTWFpbGZsb3d8eyJWIjoiMC4wLjAwMDAiLCJQIjoiV2luMzIiLCJBTiI6Ik1haWwiLCJXVCI6Mn0%3D%7C3000%7C%7C%7C&amp;sdata=uEORitdP7Is2SgRsfNOOvuAwB26j6nwHHTPG%2F871EmM%3D&amp;reserved=0"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A342C6-53E1-444D-89A8-55FA6C5675C5}"/>
              </a:ext>
            </a:extLst>
          </p:cNvPr>
          <p:cNvPicPr>
            <a:picLocks noChangeAspect="1"/>
          </p:cNvPicPr>
          <p:nvPr/>
        </p:nvPicPr>
        <p:blipFill rotWithShape="1">
          <a:blip r:embed="rId3"/>
          <a:srcRect t="9654" b="6076"/>
          <a:stretch/>
        </p:blipFill>
        <p:spPr>
          <a:xfrm>
            <a:off x="20" y="10"/>
            <a:ext cx="12191980" cy="6857990"/>
          </a:xfrm>
          <a:prstGeom prst="rect">
            <a:avLst/>
          </a:prstGeom>
        </p:spPr>
      </p:pic>
      <p:sp useBgFill="1">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3832485-CE2F-44E2-8E05-751A7B9A87CD}"/>
              </a:ext>
            </a:extLst>
          </p:cNvPr>
          <p:cNvSpPr>
            <a:spLocks noGrp="1"/>
          </p:cNvSpPr>
          <p:nvPr>
            <p:ph type="ctrTitle"/>
          </p:nvPr>
        </p:nvSpPr>
        <p:spPr>
          <a:xfrm>
            <a:off x="2480733" y="2074339"/>
            <a:ext cx="7219954" cy="1828801"/>
          </a:xfrm>
        </p:spPr>
        <p:txBody>
          <a:bodyPr>
            <a:normAutofit/>
          </a:bodyPr>
          <a:lstStyle/>
          <a:p>
            <a:r>
              <a:rPr lang="en-US" sz="4800" dirty="0"/>
              <a:t>Creating a Syllabus</a:t>
            </a:r>
          </a:p>
        </p:txBody>
      </p:sp>
      <p:sp>
        <p:nvSpPr>
          <p:cNvPr id="3" name="Subtitle 2">
            <a:extLst>
              <a:ext uri="{FF2B5EF4-FFF2-40B4-BE49-F238E27FC236}">
                <a16:creationId xmlns:a16="http://schemas.microsoft.com/office/drawing/2014/main" id="{8C01E285-AA09-4124-A94F-D6564F68C69A}"/>
              </a:ext>
            </a:extLst>
          </p:cNvPr>
          <p:cNvSpPr>
            <a:spLocks noGrp="1"/>
          </p:cNvSpPr>
          <p:nvPr>
            <p:ph type="subTitle" idx="1"/>
          </p:nvPr>
        </p:nvSpPr>
        <p:spPr>
          <a:xfrm>
            <a:off x="2480733" y="3903138"/>
            <a:ext cx="7219954" cy="1049867"/>
          </a:xfrm>
        </p:spPr>
        <p:txBody>
          <a:bodyPr>
            <a:normAutofit/>
          </a:bodyPr>
          <a:lstStyle/>
          <a:p>
            <a:r>
              <a:rPr lang="en-US" dirty="0">
                <a:solidFill>
                  <a:srgbClr val="C3674D"/>
                </a:solidFill>
              </a:rPr>
              <a:t>A brief guide</a:t>
            </a:r>
          </a:p>
        </p:txBody>
      </p:sp>
    </p:spTree>
    <p:extLst>
      <p:ext uri="{BB962C8B-B14F-4D97-AF65-F5344CB8AC3E}">
        <p14:creationId xmlns:p14="http://schemas.microsoft.com/office/powerpoint/2010/main" val="3083735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9482-7F9E-43A0-9D63-07C923CF16CA}"/>
              </a:ext>
            </a:extLst>
          </p:cNvPr>
          <p:cNvSpPr>
            <a:spLocks noGrp="1"/>
          </p:cNvSpPr>
          <p:nvPr>
            <p:ph type="title"/>
          </p:nvPr>
        </p:nvSpPr>
        <p:spPr>
          <a:xfrm>
            <a:off x="919119" y="139816"/>
            <a:ext cx="10353762" cy="1257300"/>
          </a:xfrm>
        </p:spPr>
        <p:txBody>
          <a:bodyPr/>
          <a:lstStyle/>
          <a:p>
            <a:r>
              <a:rPr lang="en-US" dirty="0"/>
              <a:t>The Basics</a:t>
            </a:r>
          </a:p>
        </p:txBody>
      </p:sp>
      <p:sp>
        <p:nvSpPr>
          <p:cNvPr id="3" name="TextBox 2">
            <a:extLst>
              <a:ext uri="{FF2B5EF4-FFF2-40B4-BE49-F238E27FC236}">
                <a16:creationId xmlns:a16="http://schemas.microsoft.com/office/drawing/2014/main" id="{B94D00AF-A54B-46BF-BAEA-029B0A80BCC3}"/>
              </a:ext>
            </a:extLst>
          </p:cNvPr>
          <p:cNvSpPr txBox="1"/>
          <p:nvPr/>
        </p:nvSpPr>
        <p:spPr>
          <a:xfrm>
            <a:off x="1280719" y="1279671"/>
            <a:ext cx="9630562" cy="4862870"/>
          </a:xfrm>
          <a:prstGeom prst="rect">
            <a:avLst/>
          </a:prstGeom>
          <a:noFill/>
        </p:spPr>
        <p:txBody>
          <a:bodyPr wrap="square" rtlCol="0">
            <a:spAutoFit/>
          </a:bodyPr>
          <a:lstStyle/>
          <a:p>
            <a:r>
              <a:rPr lang="en-US" sz="2000" dirty="0"/>
              <a:t>In addition to the required changes, each syllabus should contain the following standard information:</a:t>
            </a:r>
          </a:p>
          <a:p>
            <a:endParaRPr lang="en-US" dirty="0"/>
          </a:p>
          <a:p>
            <a:pPr marL="285750" indent="-285750">
              <a:buFontTx/>
              <a:buChar char="-"/>
            </a:pPr>
            <a:r>
              <a:rPr lang="en-US" dirty="0"/>
              <a:t>Information about the course number and section number, as well as meeting days and times. </a:t>
            </a:r>
          </a:p>
          <a:p>
            <a:pPr marL="285750" indent="-285750">
              <a:buFontTx/>
              <a:buChar char="-"/>
            </a:pPr>
            <a:r>
              <a:rPr lang="en-US" dirty="0"/>
              <a:t>Information about required course materials, including the required readings and where to locate them.</a:t>
            </a:r>
          </a:p>
          <a:p>
            <a:pPr marL="285750" indent="-285750">
              <a:buFontTx/>
              <a:buChar char="-"/>
            </a:pPr>
            <a:r>
              <a:rPr lang="en-US" dirty="0"/>
              <a:t>The official course description, course objectives, and student learning outcomes. </a:t>
            </a:r>
          </a:p>
          <a:p>
            <a:pPr marL="285750" indent="-285750">
              <a:buFontTx/>
              <a:buChar char="-"/>
            </a:pPr>
            <a:r>
              <a:rPr lang="en-US" dirty="0" smtClean="0"/>
              <a:t>The </a:t>
            </a:r>
            <a:r>
              <a:rPr lang="en-US" dirty="0"/>
              <a:t>University plagiarism policy.</a:t>
            </a:r>
          </a:p>
          <a:p>
            <a:pPr marL="285750" indent="-285750">
              <a:buFontTx/>
              <a:buChar char="-"/>
            </a:pPr>
            <a:r>
              <a:rPr lang="en-US" dirty="0"/>
              <a:t>An explanation of how revision and workshopping play a role in the course and the writing process. </a:t>
            </a:r>
          </a:p>
          <a:p>
            <a:pPr marL="285750" indent="-285750">
              <a:buFontTx/>
              <a:buChar char="-"/>
            </a:pPr>
            <a:r>
              <a:rPr lang="en-US" dirty="0"/>
              <a:t>A breakdown of final grade calculations, along with thorough explanations of how each part of the grade is earned.</a:t>
            </a:r>
          </a:p>
          <a:p>
            <a:pPr marL="285750" indent="-285750">
              <a:buFontTx/>
              <a:buChar char="-"/>
            </a:pPr>
            <a:r>
              <a:rPr lang="en-US" dirty="0"/>
              <a:t>A class schedule that contains at least the most important due dates. </a:t>
            </a:r>
          </a:p>
          <a:p>
            <a:pPr marL="285750" indent="-285750">
              <a:buFontTx/>
              <a:buChar char="-"/>
            </a:pPr>
            <a:endParaRPr lang="en-US" dirty="0"/>
          </a:p>
          <a:p>
            <a:r>
              <a:rPr lang="en-US" dirty="0"/>
              <a:t>You can find the required policy language here: </a:t>
            </a:r>
            <a:r>
              <a:rPr lang="en-US" dirty="0">
                <a:hlinkClick r:id="rId2"/>
              </a:rPr>
              <a:t>https://www.wpunj.edu/cohss/departments/english/rhetoric/for-faculty.html</a:t>
            </a:r>
            <a:endParaRPr lang="en-US" dirty="0"/>
          </a:p>
          <a:p>
            <a:pPr marL="285750" indent="-285750">
              <a:buFontTx/>
              <a:buChar char="-"/>
            </a:pPr>
            <a:endParaRPr lang="en-US" dirty="0"/>
          </a:p>
        </p:txBody>
      </p:sp>
    </p:spTree>
    <p:extLst>
      <p:ext uri="{BB962C8B-B14F-4D97-AF65-F5344CB8AC3E}">
        <p14:creationId xmlns:p14="http://schemas.microsoft.com/office/powerpoint/2010/main" val="163437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DC019-51F4-4F75-A636-8718D6ABA007}"/>
              </a:ext>
            </a:extLst>
          </p:cNvPr>
          <p:cNvSpPr/>
          <p:nvPr/>
        </p:nvSpPr>
        <p:spPr>
          <a:xfrm>
            <a:off x="1712750" y="1251590"/>
            <a:ext cx="8766495" cy="4970591"/>
          </a:xfrm>
          <a:prstGeom prst="rect">
            <a:avLst/>
          </a:prstGeom>
        </p:spPr>
        <p:txBody>
          <a:bodyPr wrap="square">
            <a:spAutoFit/>
          </a:bodyPr>
          <a:lstStyle/>
          <a:p>
            <a:endParaRPr lang="en-US" sz="1300" dirty="0">
              <a:latin typeface="Times New Roman" panose="02020603050405020304" pitchFamily="18" charset="0"/>
            </a:endParaRPr>
          </a:p>
          <a:p>
            <a:endParaRPr lang="en-US" sz="1600" dirty="0">
              <a:latin typeface="Speak Pro Light" panose="020B0604020202020204" pitchFamily="34" charset="0"/>
            </a:endParaRPr>
          </a:p>
          <a:p>
            <a:pPr marL="342900" marR="6260" indent="-342900">
              <a:buAutoNum type="arabicPeriod"/>
            </a:pPr>
            <a:r>
              <a:rPr lang="en-US" dirty="0" smtClean="0"/>
              <a:t>Attendance </a:t>
            </a:r>
            <a:r>
              <a:rPr lang="en-US" dirty="0"/>
              <a:t>will be taken every class period and count toward the final </a:t>
            </a:r>
            <a:r>
              <a:rPr lang="en-US" dirty="0" smtClean="0"/>
              <a:t>grade.</a:t>
            </a:r>
          </a:p>
          <a:p>
            <a:pPr marR="6260"/>
            <a:r>
              <a:rPr lang="en-US" dirty="0" smtClean="0"/>
              <a:t>Attendance </a:t>
            </a:r>
            <a:r>
              <a:rPr lang="en-US" dirty="0"/>
              <a:t>will be recorded weekly using the “attendance” function on </a:t>
            </a:r>
            <a:r>
              <a:rPr lang="en-US" dirty="0" err="1"/>
              <a:t>WPConnect</a:t>
            </a:r>
            <a:r>
              <a:rPr lang="en-US" dirty="0"/>
              <a:t>. Faculty will have the academic freedom to determine the weight that attendance will have in counting toward the final grade. </a:t>
            </a:r>
            <a:r>
              <a:rPr lang="en-US" dirty="0" smtClean="0"/>
              <a:t>Please make sure your attendance policy is clearly stated in your syllabus and is not overly punitive. </a:t>
            </a:r>
            <a:endParaRPr lang="en-US" dirty="0" smtClean="0"/>
          </a:p>
          <a:p>
            <a:pPr marR="6260"/>
            <a:endParaRPr lang="en-US" dirty="0"/>
          </a:p>
          <a:p>
            <a:pPr marR="5130"/>
            <a:r>
              <a:rPr lang="en-US" dirty="0"/>
              <a:t>2. One graded assessment will be given, returned, and recorded using the “early assessment” function on </a:t>
            </a:r>
            <a:r>
              <a:rPr lang="en-US" dirty="0" err="1"/>
              <a:t>WPConnect</a:t>
            </a:r>
            <a:r>
              <a:rPr lang="en-US" dirty="0"/>
              <a:t> before the end of the fourth week of classes. Faculty will have the academic freedom to determine the assignment given, grade awarded, and weight toward the final grade</a:t>
            </a:r>
            <a:r>
              <a:rPr lang="en-US" dirty="0" smtClean="0"/>
              <a:t>. </a:t>
            </a:r>
            <a:r>
              <a:rPr lang="en-US" dirty="0" smtClean="0"/>
              <a:t>Please make sure this info is in your syllabus.</a:t>
            </a:r>
            <a:endParaRPr lang="en-US" dirty="0"/>
          </a:p>
          <a:p>
            <a:pPr marR="5230"/>
            <a:endParaRPr lang="en-US" dirty="0"/>
          </a:p>
          <a:p>
            <a:pPr marR="5230"/>
            <a:r>
              <a:rPr lang="en-US" dirty="0"/>
              <a:t>3. </a:t>
            </a:r>
            <a:r>
              <a:rPr lang="en-US" dirty="0" smtClean="0"/>
              <a:t>Students are required to go to a learning </a:t>
            </a:r>
            <a:r>
              <a:rPr lang="en-US" dirty="0"/>
              <a:t>support </a:t>
            </a:r>
            <a:r>
              <a:rPr lang="en-US" dirty="0" smtClean="0"/>
              <a:t>center </a:t>
            </a:r>
            <a:r>
              <a:rPr lang="en-US" dirty="0"/>
              <a:t>before the mid-point of the semester. </a:t>
            </a:r>
            <a:r>
              <a:rPr lang="en-US" dirty="0" smtClean="0"/>
              <a:t>We recommend the Writing Center. Please let your students know which assignment must be brought to the Writing Center, when they must attend a session by, and how this will count toward their course grade. </a:t>
            </a:r>
            <a:endParaRPr lang="en-US" dirty="0"/>
          </a:p>
        </p:txBody>
      </p:sp>
      <p:sp>
        <p:nvSpPr>
          <p:cNvPr id="3" name="TextBox 2">
            <a:extLst>
              <a:ext uri="{FF2B5EF4-FFF2-40B4-BE49-F238E27FC236}">
                <a16:creationId xmlns:a16="http://schemas.microsoft.com/office/drawing/2014/main" id="{A20C71E9-FBE9-42A6-A55F-69ADC8974E93}"/>
              </a:ext>
            </a:extLst>
          </p:cNvPr>
          <p:cNvSpPr txBox="1"/>
          <p:nvPr/>
        </p:nvSpPr>
        <p:spPr>
          <a:xfrm>
            <a:off x="2214692" y="438813"/>
            <a:ext cx="7762613" cy="923330"/>
          </a:xfrm>
          <a:prstGeom prst="rect">
            <a:avLst/>
          </a:prstGeom>
          <a:noFill/>
        </p:spPr>
        <p:txBody>
          <a:bodyPr wrap="square" rtlCol="0">
            <a:spAutoFit/>
          </a:bodyPr>
          <a:lstStyle/>
          <a:p>
            <a:pPr algn="ctr"/>
            <a:r>
              <a:rPr lang="en-US" sz="3600" dirty="0"/>
              <a:t>Required 1000-Level Course Changes*</a:t>
            </a:r>
          </a:p>
          <a:p>
            <a:pPr algn="ctr"/>
            <a:r>
              <a:rPr lang="en-US" dirty="0">
                <a:solidFill>
                  <a:srgbClr val="C3674D"/>
                </a:solidFill>
              </a:rPr>
              <a:t>*University-wide</a:t>
            </a:r>
          </a:p>
        </p:txBody>
      </p:sp>
    </p:spTree>
    <p:extLst>
      <p:ext uri="{BB962C8B-B14F-4D97-AF65-F5344CB8AC3E}">
        <p14:creationId xmlns:p14="http://schemas.microsoft.com/office/powerpoint/2010/main" val="277264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1965-A255-442F-BA72-A4E395C5D1D3}"/>
              </a:ext>
            </a:extLst>
          </p:cNvPr>
          <p:cNvSpPr>
            <a:spLocks noGrp="1"/>
          </p:cNvSpPr>
          <p:nvPr>
            <p:ph type="ctrTitle"/>
          </p:nvPr>
        </p:nvSpPr>
        <p:spPr>
          <a:xfrm>
            <a:off x="1370693" y="879602"/>
            <a:ext cx="9440034" cy="780176"/>
          </a:xfrm>
        </p:spPr>
        <p:txBody>
          <a:bodyPr>
            <a:normAutofit/>
          </a:bodyPr>
          <a:lstStyle/>
          <a:p>
            <a:r>
              <a:rPr lang="en-US" sz="4000" dirty="0"/>
              <a:t>Attendance Policy Change</a:t>
            </a:r>
          </a:p>
        </p:txBody>
      </p:sp>
      <p:sp>
        <p:nvSpPr>
          <p:cNvPr id="3" name="Subtitle 2">
            <a:extLst>
              <a:ext uri="{FF2B5EF4-FFF2-40B4-BE49-F238E27FC236}">
                <a16:creationId xmlns:a16="http://schemas.microsoft.com/office/drawing/2014/main" id="{DF3D91A7-3171-460A-9C5A-876F3DA3D479}"/>
              </a:ext>
            </a:extLst>
          </p:cNvPr>
          <p:cNvSpPr>
            <a:spLocks noGrp="1"/>
          </p:cNvSpPr>
          <p:nvPr>
            <p:ph type="subTitle" idx="1"/>
          </p:nvPr>
        </p:nvSpPr>
        <p:spPr>
          <a:xfrm>
            <a:off x="1370693" y="2044931"/>
            <a:ext cx="9440034" cy="3296492"/>
          </a:xfrm>
        </p:spPr>
        <p:txBody>
          <a:bodyPr>
            <a:noAutofit/>
          </a:bodyPr>
          <a:lstStyle/>
          <a:p>
            <a:pPr algn="l"/>
            <a:r>
              <a:rPr lang="en-US" sz="1800" b="1" dirty="0" smtClean="0">
                <a:effectLst/>
              </a:rPr>
              <a:t>Due to </a:t>
            </a:r>
            <a:r>
              <a:rPr lang="en-US" sz="1800" b="1" dirty="0" smtClean="0">
                <a:effectLst/>
              </a:rPr>
              <a:t>COVID 19 the PWR attendance policy continues to be suspended for the fall 2022 semester. </a:t>
            </a:r>
            <a:r>
              <a:rPr lang="en-US" sz="1800" dirty="0" smtClean="0">
                <a:effectLst/>
              </a:rPr>
              <a:t>That said, WPU administration still requires instructors of 1000-level courses to take attendance every </a:t>
            </a:r>
            <a:r>
              <a:rPr lang="en-US" sz="1800" dirty="0">
                <a:effectLst/>
              </a:rPr>
              <a:t>class period and </a:t>
            </a:r>
            <a:r>
              <a:rPr lang="en-US" sz="1800" dirty="0" smtClean="0">
                <a:effectLst/>
              </a:rPr>
              <a:t>count attendance </a:t>
            </a:r>
            <a:r>
              <a:rPr lang="en-US" sz="1800" dirty="0">
                <a:effectLst/>
              </a:rPr>
              <a:t>toward the final grade.  Attendance must be recorded weekly using the “Attendance” function on </a:t>
            </a:r>
            <a:r>
              <a:rPr lang="en-US" sz="1800" dirty="0" err="1">
                <a:effectLst/>
              </a:rPr>
              <a:t>WPConnect</a:t>
            </a:r>
            <a:r>
              <a:rPr lang="en-US" sz="1800" dirty="0">
                <a:effectLst/>
              </a:rPr>
              <a:t>. Faculty will have the academic freedom to determine the weight that attendance will have in counting toward the final grade. We ask that you not institute an overly punitive attendance policy. One possibility for dealing with this requirement is to offer a small bonus to students for perfect or near perfect attendance.  You may require students to submit assignments online even if they do not attend class, and this may give you a way to hold students accountable and to make sure that you don’t lose students for long periods of time and then have them return to class hopelessly behind. </a:t>
            </a:r>
            <a:endParaRPr lang="en-US" sz="1800" dirty="0"/>
          </a:p>
        </p:txBody>
      </p:sp>
    </p:spTree>
    <p:extLst>
      <p:ext uri="{BB962C8B-B14F-4D97-AF65-F5344CB8AC3E}">
        <p14:creationId xmlns:p14="http://schemas.microsoft.com/office/powerpoint/2010/main" val="3843033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9C86-E8D4-40B7-91BD-AEE8220A1773}"/>
              </a:ext>
            </a:extLst>
          </p:cNvPr>
          <p:cNvSpPr>
            <a:spLocks noGrp="1"/>
          </p:cNvSpPr>
          <p:nvPr>
            <p:ph type="title"/>
          </p:nvPr>
        </p:nvSpPr>
        <p:spPr>
          <a:xfrm>
            <a:off x="913795" y="496550"/>
            <a:ext cx="10353762" cy="1257300"/>
          </a:xfrm>
        </p:spPr>
        <p:txBody>
          <a:bodyPr/>
          <a:lstStyle/>
          <a:p>
            <a:r>
              <a:rPr lang="en-US" dirty="0" smtClean="0"/>
              <a:t>ENG </a:t>
            </a:r>
            <a:r>
              <a:rPr lang="en-US" dirty="0"/>
              <a:t>1100 &amp; ENG 1500 </a:t>
            </a:r>
            <a:br>
              <a:rPr lang="en-US" dirty="0"/>
            </a:br>
            <a:r>
              <a:rPr lang="en-US" dirty="0"/>
              <a:t>Textbook </a:t>
            </a:r>
            <a:r>
              <a:rPr lang="en-US" dirty="0" smtClean="0"/>
              <a:t>Information</a:t>
            </a:r>
            <a:endParaRPr lang="en-US" dirty="0"/>
          </a:p>
        </p:txBody>
      </p:sp>
      <p:sp>
        <p:nvSpPr>
          <p:cNvPr id="3" name="TextBox 2">
            <a:extLst>
              <a:ext uri="{FF2B5EF4-FFF2-40B4-BE49-F238E27FC236}">
                <a16:creationId xmlns:a16="http://schemas.microsoft.com/office/drawing/2014/main" id="{EF61B994-3473-4AEB-9C8B-C3E7717DDE5B}"/>
              </a:ext>
            </a:extLst>
          </p:cNvPr>
          <p:cNvSpPr txBox="1"/>
          <p:nvPr/>
        </p:nvSpPr>
        <p:spPr>
          <a:xfrm>
            <a:off x="998256" y="1871278"/>
            <a:ext cx="10184840" cy="4431983"/>
          </a:xfrm>
          <a:prstGeom prst="rect">
            <a:avLst/>
          </a:prstGeom>
          <a:noFill/>
        </p:spPr>
        <p:txBody>
          <a:bodyPr wrap="square" rtlCol="0">
            <a:spAutoFit/>
          </a:bodyPr>
          <a:lstStyle/>
          <a:p>
            <a:r>
              <a:rPr lang="en-US" sz="2400" dirty="0">
                <a:solidFill>
                  <a:srgbClr val="C3674D"/>
                </a:solidFill>
              </a:rPr>
              <a:t>ENG 1100</a:t>
            </a:r>
          </a:p>
          <a:p>
            <a:r>
              <a:rPr lang="en-US" dirty="0"/>
              <a:t>Beginning in the Fall 2020 semester, it is the policy of the Program in Writing and Rhetoric not to require students to purchase textbooks for English 1100.  You may provide readings for students;  you may ask them to use online sources; or you may use student writing as the primary texts for the class. Exceptions to this policy can be made.  If, after you have reviewed the materials linked below, you still have a textbook that you want to teach from, please schedule an appointment to speak with the Writing Program Director.</a:t>
            </a:r>
          </a:p>
          <a:p>
            <a:r>
              <a:rPr lang="en-US" dirty="0">
                <a:hlinkClick r:id="rId2"/>
              </a:rPr>
              <a:t>https://www.wpunj.edu/cohss/departments/english/rhetoric/readings-for-english-1100/</a:t>
            </a:r>
            <a:endParaRPr lang="en-US" dirty="0"/>
          </a:p>
          <a:p>
            <a:endParaRPr lang="en-US" dirty="0">
              <a:solidFill>
                <a:srgbClr val="C3674D"/>
              </a:solidFill>
            </a:endParaRPr>
          </a:p>
          <a:p>
            <a:r>
              <a:rPr lang="en-US" sz="2400" dirty="0">
                <a:solidFill>
                  <a:srgbClr val="C3674D"/>
                </a:solidFill>
              </a:rPr>
              <a:t>ENG 1500</a:t>
            </a:r>
          </a:p>
          <a:p>
            <a:r>
              <a:rPr lang="en-US" dirty="0"/>
              <a:t>Although it may be desirable to have students purchase texts for this class, we want to move away from requiring expensive anthologies. Beginning in the Fall of 2020, we would like faculty to try to cap the total textbook costs for students at $35. In order to do this, we recommend that professors take advantage of the Open Education Resources linked here: </a:t>
            </a:r>
            <a:r>
              <a:rPr lang="en-US" dirty="0">
                <a:hlinkClick r:id="rId3"/>
              </a:rPr>
              <a:t>https://www.wpunj.edu/cohss/departments/english/rhetoric/1500_readings</a:t>
            </a:r>
            <a:endParaRPr lang="en-US" dirty="0">
              <a:solidFill>
                <a:srgbClr val="C3674D"/>
              </a:solidFill>
            </a:endParaRPr>
          </a:p>
          <a:p>
            <a:endParaRPr lang="en-US" dirty="0"/>
          </a:p>
        </p:txBody>
      </p:sp>
    </p:spTree>
    <p:extLst>
      <p:ext uri="{BB962C8B-B14F-4D97-AF65-F5344CB8AC3E}">
        <p14:creationId xmlns:p14="http://schemas.microsoft.com/office/powerpoint/2010/main" val="157829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85DA-E319-430C-AFA3-A6A5601EB394}"/>
              </a:ext>
            </a:extLst>
          </p:cNvPr>
          <p:cNvSpPr>
            <a:spLocks noGrp="1"/>
          </p:cNvSpPr>
          <p:nvPr>
            <p:ph type="title"/>
          </p:nvPr>
        </p:nvSpPr>
        <p:spPr>
          <a:xfrm>
            <a:off x="913792" y="572689"/>
            <a:ext cx="10353762" cy="1257300"/>
          </a:xfrm>
        </p:spPr>
        <p:txBody>
          <a:bodyPr/>
          <a:lstStyle/>
          <a:p>
            <a:r>
              <a:rPr lang="en-US" dirty="0"/>
              <a:t>ENG 1100 Grading</a:t>
            </a:r>
          </a:p>
        </p:txBody>
      </p:sp>
      <p:sp>
        <p:nvSpPr>
          <p:cNvPr id="3" name="TextBox 2">
            <a:extLst>
              <a:ext uri="{FF2B5EF4-FFF2-40B4-BE49-F238E27FC236}">
                <a16:creationId xmlns:a16="http://schemas.microsoft.com/office/drawing/2014/main" id="{7430900F-F38C-45D5-8304-064533288668}"/>
              </a:ext>
            </a:extLst>
          </p:cNvPr>
          <p:cNvSpPr txBox="1"/>
          <p:nvPr/>
        </p:nvSpPr>
        <p:spPr>
          <a:xfrm>
            <a:off x="1422200" y="1566987"/>
            <a:ext cx="9336947" cy="2585323"/>
          </a:xfrm>
          <a:prstGeom prst="rect">
            <a:avLst/>
          </a:prstGeom>
          <a:noFill/>
        </p:spPr>
        <p:txBody>
          <a:bodyPr wrap="square" rtlCol="0">
            <a:spAutoFit/>
          </a:bodyPr>
          <a:lstStyle/>
          <a:p>
            <a:endParaRPr lang="en-US" dirty="0" smtClean="0"/>
          </a:p>
          <a:p>
            <a:endParaRPr lang="en-US" dirty="0"/>
          </a:p>
          <a:p>
            <a:r>
              <a:rPr lang="en-US" dirty="0" smtClean="0"/>
              <a:t>Students in ENG 1100 no longer have to receive a C or better to pass the course. Grades of D, D+, and C- are now acceptable passing grades. This also means students can no longer receive an “N” grade in ENG 1100. F and FN are the only failing grades for the course. </a:t>
            </a:r>
            <a:endParaRPr lang="en-US" dirty="0"/>
          </a:p>
          <a:p>
            <a:endParaRPr lang="en-US" dirty="0" smtClean="0"/>
          </a:p>
          <a:p>
            <a:r>
              <a:rPr lang="en-US" dirty="0" smtClean="0"/>
              <a:t>If you have the old grading policy in your 1100 syllabus, please remove it. </a:t>
            </a:r>
          </a:p>
          <a:p>
            <a:endParaRPr lang="en-US" dirty="0"/>
          </a:p>
          <a:p>
            <a:endParaRPr lang="en-US" dirty="0"/>
          </a:p>
        </p:txBody>
      </p:sp>
    </p:spTree>
    <p:extLst>
      <p:ext uri="{BB962C8B-B14F-4D97-AF65-F5344CB8AC3E}">
        <p14:creationId xmlns:p14="http://schemas.microsoft.com/office/powerpoint/2010/main" val="1672464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E1C7-F11D-4530-BB41-32E54BD1112A}"/>
              </a:ext>
            </a:extLst>
          </p:cNvPr>
          <p:cNvSpPr>
            <a:spLocks noGrp="1"/>
          </p:cNvSpPr>
          <p:nvPr>
            <p:ph type="title"/>
          </p:nvPr>
        </p:nvSpPr>
        <p:spPr>
          <a:xfrm>
            <a:off x="899723" y="568036"/>
            <a:ext cx="10353762" cy="961505"/>
          </a:xfrm>
        </p:spPr>
        <p:txBody>
          <a:bodyPr/>
          <a:lstStyle/>
          <a:p>
            <a:r>
              <a:rPr lang="en-US" dirty="0"/>
              <a:t>Revision</a:t>
            </a:r>
          </a:p>
        </p:txBody>
      </p:sp>
      <p:sp>
        <p:nvSpPr>
          <p:cNvPr id="3" name="TextBox 2">
            <a:extLst>
              <a:ext uri="{FF2B5EF4-FFF2-40B4-BE49-F238E27FC236}">
                <a16:creationId xmlns:a16="http://schemas.microsoft.com/office/drawing/2014/main" id="{16D56984-20C8-4C7A-8031-AAA706A8339C}"/>
              </a:ext>
            </a:extLst>
          </p:cNvPr>
          <p:cNvSpPr txBox="1"/>
          <p:nvPr/>
        </p:nvSpPr>
        <p:spPr>
          <a:xfrm>
            <a:off x="1413164" y="1781211"/>
            <a:ext cx="9326880" cy="4524315"/>
          </a:xfrm>
          <a:prstGeom prst="rect">
            <a:avLst/>
          </a:prstGeom>
          <a:noFill/>
        </p:spPr>
        <p:txBody>
          <a:bodyPr wrap="square" rtlCol="0">
            <a:spAutoFit/>
          </a:bodyPr>
          <a:lstStyle/>
          <a:p>
            <a:r>
              <a:rPr lang="en-US" dirty="0"/>
              <a:t>The Program in Writing and Rhetoric would like all ENG 1100 and ENG 1500 students to have one essay that goes through at least four drafts. Not all four drafts need to be complete drafts with a beginning, middle, and end—the initial draft might be composed of a student’s freewriting, for instance. </a:t>
            </a:r>
          </a:p>
          <a:p>
            <a:endParaRPr lang="en-US" dirty="0"/>
          </a:p>
          <a:p>
            <a:r>
              <a:rPr lang="en-US" dirty="0"/>
              <a:t>It’s important to give students feedback on early drafts of their writing to provide them with encouragement and allow them to address any problems you spot. This gives them the time necessary to make meaningful revision choices. </a:t>
            </a:r>
            <a:endParaRPr lang="en-US" dirty="0" smtClean="0"/>
          </a:p>
          <a:p>
            <a:endParaRPr lang="en-US" dirty="0"/>
          </a:p>
          <a:p>
            <a:r>
              <a:rPr lang="en-US" dirty="0"/>
              <a:t>We're now requiring all sections of English 1100 to use portfolios as a part of their grading system, so please make sure that you include information about how you will be using portfolios and how portfolios will be graded in your syllabus if you're teaching ENG 1100 in the fall. If you'd like to find out more about how to incorporate portfolios into your syllabus, we recommend viewing </a:t>
            </a:r>
            <a:r>
              <a:rPr lang="en-US" dirty="0" smtClean="0"/>
              <a:t>this video:</a:t>
            </a:r>
            <a:r>
              <a:rPr lang="en-US" dirty="0"/>
              <a:t> </a:t>
            </a:r>
            <a:r>
              <a:rPr lang="en-US" dirty="0">
                <a:hlinkClick r:id="rId2"/>
              </a:rPr>
              <a:t>https://youtu.be/kzW9B27aCtQ</a:t>
            </a:r>
            <a:r>
              <a:rPr lang="en-US" dirty="0"/>
              <a:t> </a:t>
            </a:r>
          </a:p>
          <a:p>
            <a:r>
              <a:rPr lang="en-US" dirty="0"/>
              <a:t> </a:t>
            </a:r>
            <a:endParaRPr lang="en-US" dirty="0" smtClean="0"/>
          </a:p>
          <a:p>
            <a:r>
              <a:rPr lang="en-US" dirty="0" smtClean="0"/>
              <a:t>We recommend using final portfolios in ENG 1500 as well, but it is not required at this time. </a:t>
            </a:r>
            <a:endParaRPr lang="en-US" dirty="0"/>
          </a:p>
        </p:txBody>
      </p:sp>
    </p:spTree>
    <p:extLst>
      <p:ext uri="{BB962C8B-B14F-4D97-AF65-F5344CB8AC3E}">
        <p14:creationId xmlns:p14="http://schemas.microsoft.com/office/powerpoint/2010/main" val="17040406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RegularSeedRightStep">
      <a:dk1>
        <a:srgbClr val="000000"/>
      </a:dk1>
      <a:lt1>
        <a:srgbClr val="FFFFFF"/>
      </a:lt1>
      <a:dk2>
        <a:srgbClr val="383A21"/>
      </a:dk2>
      <a:lt2>
        <a:srgbClr val="E2E7E8"/>
      </a:lt2>
      <a:accent1>
        <a:srgbClr val="C3674D"/>
      </a:accent1>
      <a:accent2>
        <a:srgbClr val="B1863B"/>
      </a:accent2>
      <a:accent3>
        <a:srgbClr val="A3A942"/>
      </a:accent3>
      <a:accent4>
        <a:srgbClr val="79B13B"/>
      </a:accent4>
      <a:accent5>
        <a:srgbClr val="55B848"/>
      </a:accent5>
      <a:accent6>
        <a:srgbClr val="3BB15F"/>
      </a:accent6>
      <a:hlink>
        <a:srgbClr val="378DA5"/>
      </a:hlink>
      <a:folHlink>
        <a:srgbClr val="828282"/>
      </a:folHlink>
    </a:clrScheme>
    <a:fontScheme name="Slate">
      <a:majorFont>
        <a:latin typeface="Georgia Pro Cond Ligh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peak Pro"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207</TotalTime>
  <Words>980</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Georgia Pro Cond Light</vt:lpstr>
      <vt:lpstr>Speak Pro</vt:lpstr>
      <vt:lpstr>Speak Pro Light</vt:lpstr>
      <vt:lpstr>Times New Roman</vt:lpstr>
      <vt:lpstr>Trebuchet MS</vt:lpstr>
      <vt:lpstr>Wingdings 2</vt:lpstr>
      <vt:lpstr>SlateVTI</vt:lpstr>
      <vt:lpstr>Creating a Syllabus</vt:lpstr>
      <vt:lpstr>The Basics</vt:lpstr>
      <vt:lpstr>PowerPoint Presentation</vt:lpstr>
      <vt:lpstr>Attendance Policy Change</vt:lpstr>
      <vt:lpstr>ENG 1100 &amp; ENG 1500  Textbook Information</vt:lpstr>
      <vt:lpstr>ENG 1100 Grading</vt:lpstr>
      <vt:lpstr>Revision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Syllabus</dc:title>
  <dc:creator>Timothy O'Donnell</dc:creator>
  <cp:lastModifiedBy>O'Donnell, Amanda</cp:lastModifiedBy>
  <cp:revision>23</cp:revision>
  <dcterms:created xsi:type="dcterms:W3CDTF">2020-06-22T19:24:45Z</dcterms:created>
  <dcterms:modified xsi:type="dcterms:W3CDTF">2022-06-08T17:37:34Z</dcterms:modified>
</cp:coreProperties>
</file>